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615B-8729-4889-A3A1-CA87D51E298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8C2CD-BD7A-46A2-AC86-E363D177D06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6315092" cy="110014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b="1" i="1" dirty="0" smtClean="0">
                <a:latin typeface="Arial Black" pitchFamily="34" charset="0"/>
              </a:rPr>
              <a:t>ПОРТФОЛ</a:t>
            </a:r>
            <a:r>
              <a:rPr lang="uk-UA" b="1" i="1" dirty="0" smtClean="0">
                <a:latin typeface="Arial Black" pitchFamily="34" charset="0"/>
              </a:rPr>
              <a:t>ІО</a:t>
            </a:r>
            <a:endParaRPr lang="ru-RU" b="1" i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785926"/>
            <a:ext cx="5357850" cy="446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i="1" dirty="0" smtClean="0">
                <a:latin typeface="Arial Black" pitchFamily="34" charset="0"/>
              </a:rPr>
              <a:t>Викладача електротехніки </a:t>
            </a:r>
          </a:p>
          <a:p>
            <a:pPr algn="ctr">
              <a:lnSpc>
                <a:spcPct val="150000"/>
              </a:lnSpc>
            </a:pPr>
            <a:r>
              <a:rPr lang="uk-UA" sz="2400" b="1" i="1" dirty="0" smtClean="0">
                <a:latin typeface="Arial Black" pitchFamily="34" charset="0"/>
              </a:rPr>
              <a:t>ДНЗ </a:t>
            </a:r>
            <a:r>
              <a:rPr lang="uk-UA" sz="2400" b="1" i="1" dirty="0" err="1" smtClean="0">
                <a:latin typeface="Arial Black" pitchFamily="34" charset="0"/>
              </a:rPr>
              <a:t>“Дубенське</a:t>
            </a:r>
            <a:r>
              <a:rPr lang="uk-UA" sz="2400" b="1" i="1" dirty="0" smtClean="0">
                <a:latin typeface="Arial Black" pitchFamily="34" charset="0"/>
              </a:rPr>
              <a:t> вище художнє</a:t>
            </a:r>
          </a:p>
          <a:p>
            <a:pPr algn="ctr">
              <a:lnSpc>
                <a:spcPct val="150000"/>
              </a:lnSpc>
            </a:pPr>
            <a:r>
              <a:rPr lang="uk-UA" sz="2400" b="1" i="1" dirty="0">
                <a:latin typeface="Arial Black" pitchFamily="34" charset="0"/>
              </a:rPr>
              <a:t>п</a:t>
            </a:r>
            <a:r>
              <a:rPr lang="uk-UA" sz="2400" b="1" i="1" dirty="0" smtClean="0">
                <a:latin typeface="Arial Black" pitchFamily="34" charset="0"/>
              </a:rPr>
              <a:t>рофесійно-технічне </a:t>
            </a:r>
            <a:r>
              <a:rPr lang="uk-UA" sz="2400" b="1" i="1" dirty="0" err="1" smtClean="0">
                <a:latin typeface="Arial Black" pitchFamily="34" charset="0"/>
              </a:rPr>
              <a:t>училище”</a:t>
            </a:r>
            <a:endParaRPr lang="uk-UA" sz="2400" b="1" i="1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sz="2400" b="1" i="1" dirty="0" smtClean="0">
                <a:latin typeface="Arial Black" pitchFamily="34" charset="0"/>
              </a:rPr>
              <a:t>ШАПОВАЛОВА</a:t>
            </a:r>
          </a:p>
          <a:p>
            <a:pPr algn="ctr">
              <a:lnSpc>
                <a:spcPct val="150000"/>
              </a:lnSpc>
            </a:pPr>
            <a:r>
              <a:rPr lang="uk-UA" sz="2400" b="1" i="1" dirty="0" smtClean="0">
                <a:latin typeface="Arial Black" pitchFamily="34" charset="0"/>
              </a:rPr>
              <a:t>ОЛЕКСАНДРА</a:t>
            </a:r>
          </a:p>
          <a:p>
            <a:pPr algn="ctr">
              <a:lnSpc>
                <a:spcPct val="150000"/>
              </a:lnSpc>
            </a:pPr>
            <a:r>
              <a:rPr lang="uk-UA" sz="2400" b="1" i="1" dirty="0" smtClean="0">
                <a:latin typeface="Arial Black" pitchFamily="34" charset="0"/>
              </a:rPr>
              <a:t>ВАСИЛЬОВИЧА</a:t>
            </a:r>
            <a:endParaRPr lang="ru-RU" sz="2400" b="1" i="1" dirty="0">
              <a:latin typeface="Arial Black" pitchFamily="34" charset="0"/>
            </a:endParaRPr>
          </a:p>
        </p:txBody>
      </p:sp>
      <p:pic>
        <p:nvPicPr>
          <p:cNvPr id="7" name="Рисунок 6" descr="DSC_6987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00174"/>
            <a:ext cx="3476633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Arial Black" pitchFamily="34" charset="0"/>
              </a:rPr>
              <a:t>Робота класного керівника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071546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</a:t>
            </a:r>
            <a:r>
              <a:rPr lang="ru-RU" b="1" dirty="0" err="1" smtClean="0"/>
              <a:t>сво</a:t>
            </a:r>
            <a:r>
              <a:rPr lang="uk-UA" b="1" dirty="0" smtClean="0"/>
              <a:t>їй діяльності класного керівника я намагаюсь залучити своїх учнів до позаурочної діяльності. Вони з задоволенням беруть участь як у групових, так і в училищних заходах. Нерідко проводяться походи та екскурсії по рідному краю, учні приймають участь у спортивних змаганнях та конкурсах.</a:t>
            </a:r>
            <a:endParaRPr lang="ru-RU" b="1" dirty="0"/>
          </a:p>
        </p:txBody>
      </p:sp>
      <p:pic>
        <p:nvPicPr>
          <p:cNvPr id="7" name="Рисунок 6" descr="P4156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43538" y="3357562"/>
            <a:ext cx="4000527" cy="30003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P4157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2850396"/>
            <a:ext cx="3059300" cy="40790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P92359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562807" y="3295055"/>
            <a:ext cx="4071964" cy="305397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pic>
        <p:nvPicPr>
          <p:cNvPr id="9" name="Рисунок 8" descr="P4167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67442"/>
            <a:ext cx="4348744" cy="32615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P2241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4209" y="3500438"/>
            <a:ext cx="4476749" cy="33575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PB0220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12710" y="741282"/>
            <a:ext cx="4215934" cy="31619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pic>
        <p:nvPicPr>
          <p:cNvPr id="6" name="Рисунок 5" descr="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8254" y="642918"/>
            <a:ext cx="4605746" cy="30571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P6300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60712"/>
            <a:ext cx="4475213" cy="33564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P70103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3219018"/>
            <a:ext cx="4582879" cy="34961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pic>
        <p:nvPicPr>
          <p:cNvPr id="8" name="Рисунок 7" descr="P7030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487" y="-71462"/>
            <a:ext cx="4810513" cy="36078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P7030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28670"/>
            <a:ext cx="4377865" cy="32833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P70306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2714644"/>
            <a:ext cx="3161114" cy="42148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кутник 10"/>
          <p:cNvSpPr/>
          <p:nvPr/>
        </p:nvSpPr>
        <p:spPr>
          <a:xfrm>
            <a:off x="642910" y="4714884"/>
            <a:ext cx="26128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УДАЧІ!!!</a:t>
            </a:r>
            <a:endParaRPr lang="uk-UA" sz="5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31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428604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 Black" pitchFamily="34" charset="0"/>
              </a:rPr>
              <a:t>ВІЗИТІВКА: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500174"/>
            <a:ext cx="7429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Arial Black" pitchFamily="34" charset="0"/>
              </a:rPr>
              <a:t>ШАПОВАЛОВ ОЛЕКСАНДР </a:t>
            </a:r>
            <a:r>
              <a:rPr lang="uk-UA" sz="2400" b="1" dirty="0">
                <a:latin typeface="Arial Black" pitchFamily="34" charset="0"/>
              </a:rPr>
              <a:t>ВАСИЛЬОВИЧ</a:t>
            </a:r>
            <a:endParaRPr lang="ru-RU" sz="2400" b="1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400" dirty="0" smtClean="0"/>
              <a:t>Дата народження – 15.06.1962р</a:t>
            </a:r>
          </a:p>
          <a:p>
            <a:pPr>
              <a:lnSpc>
                <a:spcPct val="150000"/>
              </a:lnSpc>
            </a:pPr>
            <a:r>
              <a:rPr lang="uk-UA" sz="2400" dirty="0" smtClean="0"/>
              <a:t>Викладач електротехніки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/>
              <a:t>Педагогічний стаж роботи </a:t>
            </a:r>
            <a:r>
              <a:rPr lang="uk-UA" sz="2400" dirty="0" smtClean="0"/>
              <a:t>– 31 рік.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/>
              <a:t>Освіта та спеціальність</a:t>
            </a:r>
            <a:r>
              <a:rPr lang="uk-UA" sz="2400" dirty="0" smtClean="0"/>
              <a:t>: </a:t>
            </a:r>
            <a:r>
              <a:rPr lang="uk-UA" sz="2400" dirty="0"/>
              <a:t>вища (ХІІТ, інженер-електрик шляхів сполучення 28.06.1985р)+  (</a:t>
            </a:r>
            <a:r>
              <a:rPr lang="uk-UA" sz="2400" dirty="0" err="1"/>
              <a:t>Дубенський</a:t>
            </a:r>
            <a:r>
              <a:rPr lang="uk-UA" sz="2400" dirty="0"/>
              <a:t> коледж РДГУ, вчитель початкових класів, </a:t>
            </a:r>
            <a:r>
              <a:rPr lang="uk-UA" sz="2400" dirty="0" smtClean="0"/>
              <a:t>25.06.2009р)</a:t>
            </a:r>
          </a:p>
          <a:p>
            <a:pPr>
              <a:lnSpc>
                <a:spcPct val="150000"/>
              </a:lnSpc>
            </a:pPr>
            <a:r>
              <a:rPr lang="uk-UA" sz="2400" b="1" dirty="0"/>
              <a:t>Кваліфікаційна категорія: </a:t>
            </a:r>
            <a:r>
              <a:rPr lang="uk-UA" sz="2400" dirty="0"/>
              <a:t>спеціаліст першої категорії</a:t>
            </a:r>
            <a:r>
              <a:rPr lang="uk-UA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uk-UA" sz="2400" b="1" dirty="0"/>
              <a:t>Курсова перепідготовка:</a:t>
            </a:r>
            <a:r>
              <a:rPr lang="uk-UA" sz="2400" dirty="0"/>
              <a:t> </a:t>
            </a:r>
            <a:r>
              <a:rPr lang="uk-UA" sz="2400" dirty="0" smtClean="0"/>
              <a:t>грудень,2013 рік, ЛНПЦ ПТО.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33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52864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Arial Black" pitchFamily="34" charset="0"/>
              </a:rPr>
              <a:t>Освіта</a:t>
            </a:r>
            <a:r>
              <a:rPr lang="uk-UA" b="1" i="1" dirty="0" smtClean="0">
                <a:latin typeface="Arial Black" pitchFamily="34" charset="0"/>
              </a:rPr>
              <a:t>: </a:t>
            </a:r>
          </a:p>
          <a:p>
            <a:r>
              <a:rPr lang="uk-UA" b="1" i="1" dirty="0" smtClean="0">
                <a:latin typeface="Arial Black" pitchFamily="34" charset="0"/>
              </a:rPr>
              <a:t>Харківський інститут інженерів транспорту (тепер – </a:t>
            </a:r>
            <a:r>
              <a:rPr lang="uk-UA" b="1" i="1" dirty="0" err="1" smtClean="0">
                <a:latin typeface="Arial Black" pitchFamily="34" charset="0"/>
              </a:rPr>
              <a:t>Укр</a:t>
            </a:r>
            <a:r>
              <a:rPr lang="uk-UA" b="1" i="1" dirty="0" smtClean="0">
                <a:latin typeface="Arial Black" pitchFamily="34" charset="0"/>
              </a:rPr>
              <a:t> ДУЗТ)</a:t>
            </a:r>
            <a:endParaRPr lang="ru-RU" b="1" i="1" dirty="0">
              <a:latin typeface="Arial Black" pitchFamily="34" charset="0"/>
            </a:endParaRPr>
          </a:p>
        </p:txBody>
      </p:sp>
      <p:pic>
        <p:nvPicPr>
          <p:cNvPr id="6" name="Рисунок 5" descr="img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66"/>
            <a:ext cx="4500594" cy="3158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64305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>
                <a:latin typeface="Arial Black" pitchFamily="34" charset="0"/>
              </a:rPr>
              <a:t>Дубенський</a:t>
            </a:r>
            <a:r>
              <a:rPr lang="uk-UA" b="1" i="1" dirty="0">
                <a:latin typeface="Arial Black" pitchFamily="34" charset="0"/>
              </a:rPr>
              <a:t> коледж РДГУ</a:t>
            </a:r>
            <a:endParaRPr lang="ru-RU" b="1" i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21495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Arial Black" pitchFamily="34" charset="0"/>
              </a:rPr>
              <a:t>Курси підвищення кваліфікації:</a:t>
            </a:r>
            <a:br>
              <a:rPr lang="uk-UA" i="1" dirty="0" smtClean="0">
                <a:latin typeface="Arial Black" pitchFamily="34" charset="0"/>
              </a:rPr>
            </a:br>
            <a:r>
              <a:rPr lang="uk-UA" i="1" dirty="0" smtClean="0">
                <a:latin typeface="Arial Black" pitchFamily="34" charset="0"/>
              </a:rPr>
              <a:t>2013р., ЛНПЦ ПТО.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10" name="Рисунок 9" descr="img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1" y="3671044"/>
            <a:ext cx="4572032" cy="3186955"/>
          </a:xfrm>
          <a:prstGeom prst="rect">
            <a:avLst/>
          </a:prstGeom>
        </p:spPr>
      </p:pic>
      <p:pic>
        <p:nvPicPr>
          <p:cNvPr id="8" name="Рисунок 7" descr="img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143116"/>
            <a:ext cx="3658831" cy="25576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1000108"/>
            <a:ext cx="716253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latin typeface="Arial Black" pitchFamily="34" charset="0"/>
              </a:rPr>
              <a:t>Працюю над темою</a:t>
            </a:r>
          </a:p>
          <a:p>
            <a:pPr>
              <a:lnSpc>
                <a:spcPct val="150000"/>
              </a:lnSpc>
            </a:pPr>
            <a:r>
              <a:rPr lang="uk-UA" sz="3200" b="1" i="1" dirty="0" err="1" smtClean="0">
                <a:latin typeface="Arial Black" pitchFamily="34" charset="0"/>
              </a:rPr>
              <a:t>“</a:t>
            </a:r>
            <a:r>
              <a:rPr lang="uk-UA" sz="3200" b="1" i="1" dirty="0" err="1">
                <a:latin typeface="Arial Black" pitchFamily="34" charset="0"/>
              </a:rPr>
              <a:t>Застосування</a:t>
            </a:r>
            <a:r>
              <a:rPr lang="uk-UA" sz="3200" b="1" i="1" dirty="0">
                <a:latin typeface="Arial Black" pitchFamily="34" charset="0"/>
              </a:rPr>
              <a:t> </a:t>
            </a:r>
            <a:r>
              <a:rPr lang="uk-UA" sz="3200" b="1" i="1" dirty="0" err="1" smtClean="0">
                <a:latin typeface="Arial Black" pitchFamily="34" charset="0"/>
              </a:rPr>
              <a:t>інформаційно-</a:t>
            </a:r>
            <a:endParaRPr lang="uk-UA" sz="3200" b="1" i="1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3200" b="1" i="1" dirty="0">
                <a:latin typeface="Arial Black" pitchFamily="34" charset="0"/>
              </a:rPr>
              <a:t>к</a:t>
            </a:r>
            <a:r>
              <a:rPr lang="uk-UA" sz="3200" b="1" i="1" dirty="0" smtClean="0">
                <a:latin typeface="Arial Black" pitchFamily="34" charset="0"/>
              </a:rPr>
              <a:t>омунікаційних технологій  </a:t>
            </a:r>
          </a:p>
          <a:p>
            <a:pPr>
              <a:lnSpc>
                <a:spcPct val="150000"/>
              </a:lnSpc>
            </a:pPr>
            <a:r>
              <a:rPr lang="uk-UA" sz="3200" b="1" i="1" dirty="0" smtClean="0">
                <a:latin typeface="Arial Black" pitchFamily="34" charset="0"/>
              </a:rPr>
              <a:t>у </a:t>
            </a:r>
            <a:r>
              <a:rPr lang="uk-UA" sz="3200" b="1" i="1" dirty="0">
                <a:latin typeface="Arial Black" pitchFamily="34" charset="0"/>
              </a:rPr>
              <a:t>процесі професійної </a:t>
            </a:r>
            <a:endParaRPr lang="uk-UA" sz="3200" b="1" i="1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3200" b="1" i="1" dirty="0" smtClean="0">
                <a:latin typeface="Arial Black" pitchFamily="34" charset="0"/>
              </a:rPr>
              <a:t>підготовки </a:t>
            </a:r>
            <a:r>
              <a:rPr lang="uk-UA" sz="3200" b="1" i="1" dirty="0" err="1">
                <a:latin typeface="Arial Black" pitchFamily="34" charset="0"/>
              </a:rPr>
              <a:t>учнів</a:t>
            </a:r>
            <a:r>
              <a:rPr lang="uk-UA" sz="3200" b="1" i="1" dirty="0" err="1" smtClean="0">
                <a:latin typeface="Arial Black" pitchFamily="34" charset="0"/>
              </a:rPr>
              <a:t>.”</a:t>
            </a:r>
            <a:endParaRPr lang="ru-RU" sz="3200" b="1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000108"/>
            <a:ext cx="644759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400" b="1" dirty="0">
                <a:latin typeface="Arial Black" pitchFamily="34" charset="0"/>
              </a:rPr>
              <a:t>Професійне кредо:</a:t>
            </a:r>
            <a:endParaRPr lang="ru-RU" sz="44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i="1" dirty="0" err="1">
                <a:latin typeface="Arial Black" pitchFamily="34" charset="0"/>
              </a:rPr>
              <a:t>вчити</a:t>
            </a:r>
            <a:r>
              <a:rPr lang="ru-RU" sz="4000" b="1" i="1" dirty="0">
                <a:latin typeface="Arial Black" pitchFamily="34" charset="0"/>
              </a:rPr>
              <a:t> </a:t>
            </a:r>
            <a:r>
              <a:rPr lang="ru-RU" sz="4000" b="1" i="1" dirty="0" err="1">
                <a:latin typeface="Arial Black" pitchFamily="34" charset="0"/>
              </a:rPr>
              <a:t>дітей</a:t>
            </a:r>
            <a:r>
              <a:rPr lang="ru-RU" sz="4000" b="1" i="1" dirty="0">
                <a:latin typeface="Arial Black" pitchFamily="34" charset="0"/>
              </a:rPr>
              <a:t> так, </a:t>
            </a:r>
            <a:r>
              <a:rPr lang="ru-RU" sz="4000" b="1" i="1" dirty="0" err="1">
                <a:latin typeface="Arial Black" pitchFamily="34" charset="0"/>
              </a:rPr>
              <a:t>щоб</a:t>
            </a:r>
            <a:r>
              <a:rPr lang="ru-RU" sz="4000" b="1" i="1" dirty="0">
                <a:latin typeface="Arial Black" pitchFamily="34" charset="0"/>
              </a:rPr>
              <a:t> </a:t>
            </a:r>
            <a:endParaRPr lang="ru-RU" sz="4000" b="1" i="1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latin typeface="Arial Black" pitchFamily="34" charset="0"/>
              </a:rPr>
              <a:t>не </a:t>
            </a:r>
            <a:r>
              <a:rPr lang="ru-RU" sz="4000" b="1" i="1" dirty="0">
                <a:latin typeface="Arial Black" pitchFamily="34" charset="0"/>
              </a:rPr>
              <a:t>соромно </a:t>
            </a:r>
            <a:r>
              <a:rPr lang="ru-RU" sz="4000" b="1" i="1" dirty="0" err="1">
                <a:latin typeface="Arial Black" pitchFamily="34" charset="0"/>
              </a:rPr>
              <a:t>було</a:t>
            </a:r>
            <a:r>
              <a:rPr lang="ru-RU" sz="4000" b="1" i="1" dirty="0">
                <a:latin typeface="Arial Black" pitchFamily="34" charset="0"/>
              </a:rPr>
              <a:t> </a:t>
            </a:r>
            <a:endParaRPr lang="ru-RU" sz="4000" b="1" i="1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i="1" dirty="0" err="1" smtClean="0">
                <a:latin typeface="Arial Black" pitchFamily="34" charset="0"/>
              </a:rPr>
              <a:t>заглянути</a:t>
            </a:r>
            <a:r>
              <a:rPr lang="ru-RU" sz="4000" b="1" i="1" dirty="0" smtClean="0">
                <a:latin typeface="Arial Black" pitchFamily="34" charset="0"/>
              </a:rPr>
              <a:t> </a:t>
            </a:r>
            <a:r>
              <a:rPr lang="ru-RU" sz="4000" b="1" i="1" dirty="0" err="1" smtClean="0">
                <a:latin typeface="Arial Black" pitchFamily="34" charset="0"/>
              </a:rPr>
              <a:t>їм</a:t>
            </a:r>
            <a:r>
              <a:rPr lang="ru-RU" sz="4000" b="1" i="1" dirty="0" smtClean="0">
                <a:latin typeface="Arial Black" pitchFamily="34" charset="0"/>
              </a:rPr>
              <a:t> </a:t>
            </a:r>
            <a:r>
              <a:rPr lang="ru-RU" sz="4000" b="1" i="1" dirty="0">
                <a:latin typeface="Arial Black" pitchFamily="34" charset="0"/>
              </a:rPr>
              <a:t>в </a:t>
            </a:r>
            <a:r>
              <a:rPr lang="ru-RU" sz="4000" b="1" i="1" dirty="0" err="1">
                <a:latin typeface="Arial Black" pitchFamily="34" charset="0"/>
              </a:rPr>
              <a:t>очі</a:t>
            </a:r>
            <a:r>
              <a:rPr lang="ru-RU" sz="4000" b="1" i="1" dirty="0">
                <a:latin typeface="Arial Black" pitchFamily="34" charset="0"/>
              </a:rPr>
              <a:t> </a:t>
            </a:r>
            <a:endParaRPr lang="ru-RU" sz="4000" b="1" i="1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latin typeface="Arial Black" pitchFamily="34" charset="0"/>
              </a:rPr>
              <a:t>через </a:t>
            </a:r>
            <a:r>
              <a:rPr lang="ru-RU" sz="4000" b="1" i="1" dirty="0" err="1">
                <a:latin typeface="Arial Black" pitchFamily="34" charset="0"/>
              </a:rPr>
              <a:t>декілька</a:t>
            </a:r>
            <a:r>
              <a:rPr lang="ru-RU" sz="4000" b="1" i="1" dirty="0">
                <a:latin typeface="Arial Black" pitchFamily="34" charset="0"/>
              </a:rPr>
              <a:t> </a:t>
            </a:r>
            <a:r>
              <a:rPr lang="ru-RU" sz="4000" b="1" i="1" dirty="0" err="1">
                <a:latin typeface="Arial Black" pitchFamily="34" charset="0"/>
              </a:rPr>
              <a:t>років</a:t>
            </a:r>
            <a:r>
              <a:rPr lang="ru-RU" sz="4000" b="1" i="1" dirty="0">
                <a:latin typeface="Arial Black" pitchFamily="34" charset="0"/>
              </a:rPr>
              <a:t>.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000108"/>
            <a:ext cx="7495963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400" b="1" dirty="0" smtClean="0">
                <a:latin typeface="Arial Black" pitchFamily="34" charset="0"/>
              </a:rPr>
              <a:t>Життєве кредо</a:t>
            </a:r>
            <a:r>
              <a:rPr lang="uk-UA" sz="4400" b="1" dirty="0">
                <a:latin typeface="Arial Black" pitchFamily="34" charset="0"/>
              </a:rPr>
              <a:t>:</a:t>
            </a:r>
            <a:endParaRPr lang="ru-RU" sz="44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latin typeface="Arial Black" pitchFamily="34" charset="0"/>
              </a:rPr>
              <a:t>  </a:t>
            </a:r>
            <a:r>
              <a:rPr lang="ru-RU" sz="4000" b="1" i="1" dirty="0" err="1" smtClean="0">
                <a:latin typeface="Arial Black" pitchFamily="34" charset="0"/>
              </a:rPr>
              <a:t>Любити</a:t>
            </a:r>
            <a:r>
              <a:rPr lang="ru-RU" sz="4000" b="1" i="1" dirty="0" smtClean="0">
                <a:latin typeface="Arial Black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uk-UA" sz="4000" b="1" i="1" dirty="0" smtClean="0">
                <a:latin typeface="Arial Black" pitchFamily="34" charset="0"/>
              </a:rPr>
              <a:t>              розуміти,</a:t>
            </a:r>
          </a:p>
          <a:p>
            <a:pPr>
              <a:lnSpc>
                <a:spcPct val="150000"/>
              </a:lnSpc>
            </a:pPr>
            <a:r>
              <a:rPr lang="uk-UA" sz="4000" b="1" i="1" dirty="0" smtClean="0">
                <a:latin typeface="Arial Black" pitchFamily="34" charset="0"/>
              </a:rPr>
              <a:t>                      допомагати.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357166"/>
            <a:ext cx="7911140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uk-UA" sz="4400" b="1" dirty="0" smtClean="0">
                <a:latin typeface="Arial Black" pitchFamily="34" charset="0"/>
              </a:rPr>
              <a:t>Актуальні питання:</a:t>
            </a:r>
            <a:endParaRPr lang="uk-UA" sz="2400" b="1" dirty="0" smtClean="0">
              <a:latin typeface="Arial Black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uk-UA" sz="2400" b="1" i="1" dirty="0" smtClean="0">
                <a:latin typeface="Arial Black" pitchFamily="34" charset="0"/>
              </a:rPr>
              <a:t>Як зацікавити учня?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uk-UA" sz="2400" b="1" i="1" dirty="0" smtClean="0">
                <a:latin typeface="Arial Black" pitchFamily="34" charset="0"/>
              </a:rPr>
              <a:t>Як активізувати креативні здібності учнів?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uk-UA" sz="2400" b="1" i="1" dirty="0" smtClean="0">
                <a:latin typeface="Arial Black" pitchFamily="34" charset="0"/>
              </a:rPr>
              <a:t>Як на уроці максимально використати</a:t>
            </a:r>
          </a:p>
          <a:p>
            <a:pPr>
              <a:lnSpc>
                <a:spcPct val="200000"/>
              </a:lnSpc>
            </a:pPr>
            <a:r>
              <a:rPr lang="uk-UA" sz="2400" b="1" i="1" dirty="0" smtClean="0">
                <a:latin typeface="Arial Black" pitchFamily="34" charset="0"/>
              </a:rPr>
              <a:t>новітні технології?</a:t>
            </a:r>
          </a:p>
          <a:p>
            <a:pPr>
              <a:lnSpc>
                <a:spcPct val="200000"/>
              </a:lnSpc>
            </a:pPr>
            <a:r>
              <a:rPr lang="uk-UA" sz="2400" b="1" i="1" dirty="0" smtClean="0">
                <a:latin typeface="Arial Black" pitchFamily="34" charset="0"/>
              </a:rPr>
              <a:t>Як досягти максимальної взаємодії </a:t>
            </a:r>
          </a:p>
          <a:p>
            <a:pPr>
              <a:lnSpc>
                <a:spcPct val="200000"/>
              </a:lnSpc>
            </a:pPr>
            <a:r>
              <a:rPr lang="uk-UA" sz="2400" b="1" i="1" dirty="0" smtClean="0">
                <a:latin typeface="Arial Black" pitchFamily="34" charset="0"/>
              </a:rPr>
              <a:t>викладача і учня?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1214422"/>
            <a:ext cx="796404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uk-UA" sz="3600" b="1" dirty="0" smtClean="0">
                <a:latin typeface="Arial Black" pitchFamily="34" charset="0"/>
              </a:rPr>
              <a:t>Форми та методи роботи: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i="1" dirty="0" smtClean="0">
                <a:latin typeface="Arial Black" pitchFamily="34" charset="0"/>
              </a:rPr>
              <a:t>Практична робота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i="1" dirty="0" smtClean="0">
                <a:latin typeface="Arial Black" pitchFamily="34" charset="0"/>
              </a:rPr>
              <a:t>Робота в малих та великих бригадах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i="1" dirty="0" smtClean="0">
                <a:latin typeface="Arial Black" pitchFamily="34" charset="0"/>
              </a:rPr>
              <a:t>Учень замість викладача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i="1" dirty="0" smtClean="0">
                <a:latin typeface="Arial Black" pitchFamily="34" charset="0"/>
              </a:rPr>
              <a:t>Пошукова робота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i="1" dirty="0" smtClean="0">
                <a:latin typeface="Arial Black" pitchFamily="34" charset="0"/>
              </a:rPr>
              <a:t>Інтерактивне навчання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i="1" dirty="0" smtClean="0">
                <a:latin typeface="Arial Black" pitchFamily="34" charset="0"/>
              </a:rPr>
              <a:t>Використання опорних конспектів</a:t>
            </a:r>
            <a:endParaRPr lang="ru-RU" sz="2800" b="1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++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23326" y="0"/>
            <a:ext cx="90973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571480"/>
            <a:ext cx="55007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atin typeface="Arial Black" pitchFamily="34" charset="0"/>
              </a:rPr>
              <a:t>ЗАВДАННЯ</a:t>
            </a:r>
            <a:endParaRPr lang="ru-RU" sz="4800" b="1" i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714488"/>
            <a:ext cx="6929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latin typeface="Arial Black" pitchFamily="34" charset="0"/>
              </a:rPr>
              <a:t>Дати міцні знання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latin typeface="Arial Black" pitchFamily="34" charset="0"/>
              </a:rPr>
              <a:t>Навчити практичних навичок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latin typeface="Arial Black" pitchFamily="34" charset="0"/>
              </a:rPr>
              <a:t>Активізувати творче мислення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latin typeface="Arial Black" pitchFamily="34" charset="0"/>
              </a:rPr>
              <a:t>Інтегрувати предмет в професію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latin typeface="Arial Black" pitchFamily="34" charset="0"/>
              </a:rPr>
              <a:t>Навчити учнів працювати самостійно </a:t>
            </a:r>
            <a:br>
              <a:rPr lang="uk-UA" sz="2400" b="1" i="1" dirty="0" smtClean="0">
                <a:latin typeface="Arial Black" pitchFamily="34" charset="0"/>
              </a:rPr>
            </a:br>
            <a:r>
              <a:rPr lang="uk-UA" sz="2400" b="1" i="1" dirty="0" smtClean="0">
                <a:latin typeface="Arial Black" pitchFamily="34" charset="0"/>
              </a:rPr>
              <a:t>   з інформаційними джерелами </a:t>
            </a:r>
            <a:endParaRPr lang="ru-RU" sz="2400" b="1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260</Words>
  <Application>Microsoft Office PowerPoint</Application>
  <PresentationFormat>Екран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ПОРТФОЛІО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Sania</dc:creator>
  <cp:lastModifiedBy>Пользователь Windows</cp:lastModifiedBy>
  <cp:revision>19</cp:revision>
  <dcterms:created xsi:type="dcterms:W3CDTF">2018-02-25T10:22:41Z</dcterms:created>
  <dcterms:modified xsi:type="dcterms:W3CDTF">2018-02-26T10:00:03Z</dcterms:modified>
</cp:coreProperties>
</file>